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65" r:id="rId4"/>
    <p:sldId id="257" r:id="rId5"/>
    <p:sldId id="258" r:id="rId6"/>
    <p:sldId id="259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62" autoAdjust="0"/>
    <p:restoredTop sz="94660"/>
  </p:normalViewPr>
  <p:slideViewPr>
    <p:cSldViewPr>
      <p:cViewPr varScale="1">
        <p:scale>
          <a:sx n="68" d="100"/>
          <a:sy n="68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67FDC-9118-498E-8A1A-36C6BF00F18B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66141-4E1C-41E8-BD27-8A4A231F690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66141-4E1C-41E8-BD27-8A4A231F690D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2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ea typeface="GungsuhChe" pitchFamily="49" charset="-127"/>
              </a:rPr>
              <a:t>Youth Modules 1 to 3</a:t>
            </a:r>
            <a:endParaRPr lang="en-GB" dirty="0">
              <a:ea typeface="GungsuhChe" pitchFamily="49" charset="-127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000" b="1" dirty="0" smtClean="0">
                <a:ea typeface="GungsuhChe" pitchFamily="49" charset="-127"/>
              </a:rPr>
              <a:t>A brief look at the English FA’s Youth Modules, with example sessions for the Youth Module 3 </a:t>
            </a:r>
          </a:p>
          <a:p>
            <a:r>
              <a:rPr lang="en-GB" sz="2800" b="1" dirty="0" smtClean="0">
                <a:ea typeface="GungsuhChe" pitchFamily="49" charset="-127"/>
              </a:rPr>
              <a:t>By Coach Helen Lorraine </a:t>
            </a:r>
            <a:r>
              <a:rPr lang="en-GB" sz="2800" b="1" dirty="0" err="1" smtClean="0">
                <a:ea typeface="GungsuhChe" pitchFamily="49" charset="-127"/>
              </a:rPr>
              <a:t>Nkwocha</a:t>
            </a:r>
            <a:endParaRPr lang="en-GB" sz="2800" b="1" dirty="0">
              <a:ea typeface="GungsuhChe" pitchFamily="49" charset="-127"/>
            </a:endParaRPr>
          </a:p>
        </p:txBody>
      </p:sp>
    </p:spTree>
  </p:cSld>
  <p:clrMapOvr>
    <a:masterClrMapping/>
  </p:clrMapOvr>
  <p:transition>
    <p:randomBar dir="vert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152400"/>
            <a:ext cx="7696200" cy="1100138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latin typeface="+mn-lt"/>
                <a:ea typeface="GungsuhChe" pitchFamily="49" charset="-127"/>
              </a:rPr>
              <a:t>I Need to Understand My Players</a:t>
            </a:r>
            <a:endParaRPr lang="en-GB" dirty="0">
              <a:latin typeface="+mn-lt"/>
              <a:ea typeface="GungsuhChe" pitchFamily="49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381000" y="990600"/>
            <a:ext cx="8077200" cy="20574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GB" sz="8000" b="1" dirty="0" smtClean="0"/>
          </a:p>
          <a:p>
            <a:pPr>
              <a:buNone/>
            </a:pPr>
            <a:r>
              <a:rPr lang="en-GB" sz="8000" b="1" dirty="0" smtClean="0"/>
              <a:t>The Player Who is the ‘Beginner’: </a:t>
            </a:r>
            <a:r>
              <a:rPr lang="en-GB" sz="8000" dirty="0" smtClean="0"/>
              <a:t>Usually the youngest players. We recognise these players by their technique and how they move.</a:t>
            </a:r>
          </a:p>
          <a:p>
            <a:pPr>
              <a:buNone/>
            </a:pPr>
            <a:endParaRPr lang="en-GB" sz="8000" b="1" dirty="0" smtClean="0"/>
          </a:p>
          <a:p>
            <a:pPr>
              <a:buNone/>
            </a:pPr>
            <a:r>
              <a:rPr lang="en-GB" sz="8000" b="1" dirty="0" smtClean="0"/>
              <a:t>The ‘Intermediate’ Player: </a:t>
            </a:r>
            <a:r>
              <a:rPr lang="en-GB" sz="8000" dirty="0" smtClean="0"/>
              <a:t>This is the grey area between beginner and advanced. Now, the player is gaining improved memory. They are more consistent, self-correct and they focus less on the ball.</a:t>
            </a:r>
          </a:p>
          <a:p>
            <a:pPr>
              <a:buNone/>
            </a:pPr>
            <a:endParaRPr lang="en-GB" sz="8000" b="1" dirty="0" smtClean="0"/>
          </a:p>
          <a:p>
            <a:pPr>
              <a:buNone/>
            </a:pPr>
            <a:r>
              <a:rPr lang="en-GB" sz="8000" b="1" dirty="0" smtClean="0"/>
              <a:t>‘Individuality’: </a:t>
            </a:r>
            <a:r>
              <a:rPr lang="en-GB" sz="8000" dirty="0" smtClean="0"/>
              <a:t>This is the player who puts their own ‘stamp’ on  what they do once they have gained experience.</a:t>
            </a:r>
          </a:p>
          <a:p>
            <a:pPr>
              <a:buNone/>
            </a:pPr>
            <a:endParaRPr lang="en-GB" sz="8000" b="1" dirty="0" smtClean="0"/>
          </a:p>
          <a:p>
            <a:pPr>
              <a:buNone/>
            </a:pPr>
            <a:r>
              <a:rPr lang="en-GB" sz="8000" b="1" dirty="0" smtClean="0"/>
              <a:t>‘Experts’: </a:t>
            </a:r>
            <a:r>
              <a:rPr lang="en-GB" sz="8000" dirty="0" smtClean="0"/>
              <a:t>This is the player who does things automatically with a vast football memory. Seeing things quickly.</a:t>
            </a:r>
            <a:endParaRPr lang="en-GB" sz="8000" b="1" dirty="0" smtClean="0"/>
          </a:p>
          <a:p>
            <a:pPr>
              <a:buNone/>
            </a:pPr>
            <a:endParaRPr lang="en-GB" sz="8000" b="1" dirty="0" smtClean="0"/>
          </a:p>
          <a:p>
            <a:pPr>
              <a:buNone/>
            </a:pPr>
            <a:r>
              <a:rPr lang="en-GB" sz="8000" b="1" dirty="0" smtClean="0"/>
              <a:t>‘Talented’: </a:t>
            </a:r>
            <a:r>
              <a:rPr lang="en-GB" sz="8000" dirty="0" smtClean="0"/>
              <a:t>There are many talented players who are not playing in academies. They tend to display positive traits, but without consistency. Environment will support these players.</a:t>
            </a:r>
            <a:endParaRPr lang="en-GB" sz="8000" b="1" dirty="0" smtClean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ransition>
    <p:randomBar dir="vert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7239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b="1" dirty="0" smtClean="0">
                <a:ea typeface="GungsuhChe" pitchFamily="49" charset="-127"/>
              </a:rPr>
              <a:t>The 4 Corner Model</a:t>
            </a:r>
          </a:p>
          <a:p>
            <a:pPr algn="ctr">
              <a:buNone/>
            </a:pPr>
            <a:r>
              <a:rPr lang="en-GB" dirty="0" smtClean="0">
                <a:ea typeface="GungsuhChe" pitchFamily="49" charset="-127"/>
              </a:rPr>
              <a:t>Players should be given game-related practices to support their understanding of the game and this will help me understand my players.</a:t>
            </a:r>
          </a:p>
          <a:p>
            <a:pPr algn="ctr">
              <a:buNone/>
            </a:pPr>
            <a:endParaRPr lang="en-GB" dirty="0" smtClean="0">
              <a:ea typeface="GungsuhChe" pitchFamily="49" charset="-127"/>
            </a:endParaRPr>
          </a:p>
          <a:p>
            <a:pPr algn="ctr">
              <a:buNone/>
            </a:pPr>
            <a:r>
              <a:rPr lang="en-GB" b="1" dirty="0" smtClean="0">
                <a:ea typeface="GungsuhChe" pitchFamily="49" charset="-127"/>
              </a:rPr>
              <a:t>Physical Corner: </a:t>
            </a:r>
            <a:r>
              <a:rPr lang="en-GB" dirty="0" smtClean="0">
                <a:ea typeface="GungsuhChe" pitchFamily="49" charset="-127"/>
              </a:rPr>
              <a:t>Developing fundamental (movements which involve different body parts) to complex motor skills (</a:t>
            </a:r>
            <a:r>
              <a:rPr lang="en-GB" dirty="0" err="1" smtClean="0">
                <a:ea typeface="GungsuhChe" pitchFamily="49" charset="-127"/>
              </a:rPr>
              <a:t>ie</a:t>
            </a:r>
            <a:r>
              <a:rPr lang="en-GB" dirty="0" smtClean="0">
                <a:ea typeface="GungsuhChe" pitchFamily="49" charset="-127"/>
              </a:rPr>
              <a:t>: movement of limbs where one part performs a difficult task and the other performs an easier task)</a:t>
            </a:r>
          </a:p>
          <a:p>
            <a:pPr algn="ctr">
              <a:buNone/>
            </a:pPr>
            <a:endParaRPr lang="en-GB" b="1" dirty="0" smtClean="0">
              <a:ea typeface="GungsuhChe" pitchFamily="49" charset="-127"/>
            </a:endParaRPr>
          </a:p>
          <a:p>
            <a:pPr algn="ctr">
              <a:buNone/>
            </a:pPr>
            <a:r>
              <a:rPr lang="en-GB" b="1" dirty="0" smtClean="0">
                <a:ea typeface="GungsuhChe" pitchFamily="49" charset="-127"/>
              </a:rPr>
              <a:t>Mental </a:t>
            </a:r>
            <a:r>
              <a:rPr lang="en-GB" b="1" dirty="0" smtClean="0">
                <a:ea typeface="GungsuhChe" pitchFamily="49" charset="-127"/>
              </a:rPr>
              <a:t>Corner: </a:t>
            </a:r>
            <a:r>
              <a:rPr lang="en-GB" dirty="0" smtClean="0">
                <a:ea typeface="GungsuhChe" pitchFamily="49" charset="-127"/>
              </a:rPr>
              <a:t>Leadership skills, independent problem solving, will negotiate and compromise with peers, longer concentration span, easily motivated</a:t>
            </a:r>
          </a:p>
          <a:p>
            <a:pPr algn="ctr">
              <a:buNone/>
            </a:pPr>
            <a:endParaRPr lang="en-GB" b="1" dirty="0" smtClean="0">
              <a:ea typeface="GungsuhChe" pitchFamily="49" charset="-127"/>
            </a:endParaRPr>
          </a:p>
          <a:p>
            <a:pPr algn="ctr">
              <a:buNone/>
            </a:pPr>
            <a:r>
              <a:rPr lang="en-GB" b="1" dirty="0" smtClean="0">
                <a:ea typeface="GungsuhChe" pitchFamily="49" charset="-127"/>
              </a:rPr>
              <a:t>Social </a:t>
            </a:r>
            <a:r>
              <a:rPr lang="en-GB" b="1" dirty="0" smtClean="0">
                <a:ea typeface="GungsuhChe" pitchFamily="49" charset="-127"/>
              </a:rPr>
              <a:t>Corner: </a:t>
            </a:r>
            <a:r>
              <a:rPr lang="en-GB" dirty="0" smtClean="0">
                <a:ea typeface="GungsuhChe" pitchFamily="49" charset="-127"/>
              </a:rPr>
              <a:t>Positive acceptance of others, enjoys group activities, moves away from reliance on family, hormones could cause mood swings, females may be more socially mature than males</a:t>
            </a:r>
          </a:p>
          <a:p>
            <a:pPr algn="ctr">
              <a:buNone/>
            </a:pPr>
            <a:endParaRPr lang="en-GB" b="1" dirty="0" smtClean="0">
              <a:ea typeface="GungsuhChe" pitchFamily="49" charset="-127"/>
            </a:endParaRPr>
          </a:p>
          <a:p>
            <a:pPr algn="ctr">
              <a:buNone/>
            </a:pPr>
            <a:r>
              <a:rPr lang="en-GB" b="1" dirty="0" smtClean="0">
                <a:ea typeface="GungsuhChe" pitchFamily="49" charset="-127"/>
              </a:rPr>
              <a:t>Technical </a:t>
            </a:r>
            <a:r>
              <a:rPr lang="en-GB" b="1" dirty="0" smtClean="0">
                <a:ea typeface="GungsuhChe" pitchFamily="49" charset="-127"/>
              </a:rPr>
              <a:t>Corner:  </a:t>
            </a:r>
            <a:r>
              <a:rPr lang="en-GB" dirty="0" smtClean="0">
                <a:ea typeface="GungsuhChe" pitchFamily="49" charset="-127"/>
              </a:rPr>
              <a:t>Excellent handling skills, reads the game well &amp; positions themselves effectively, has the composure to pass &amp; receive with both feet, challenges decisively &amp; fairly</a:t>
            </a:r>
          </a:p>
          <a:p>
            <a:pPr algn="ctr">
              <a:buNone/>
            </a:pPr>
            <a:endParaRPr lang="en-GB" dirty="0" smtClean="0">
              <a:ea typeface="GungsuhChe" pitchFamily="49" charset="-127"/>
            </a:endParaRPr>
          </a:p>
          <a:p>
            <a:pPr algn="ctr">
              <a:buNone/>
            </a:pPr>
            <a:r>
              <a:rPr lang="en-GB" dirty="0" smtClean="0">
                <a:ea typeface="GungsuhChe" pitchFamily="49" charset="-127"/>
              </a:rPr>
              <a:t>The 4 Corner Model is Age Specific </a:t>
            </a:r>
            <a:endParaRPr lang="en-GB" dirty="0">
              <a:ea typeface="GungsuhChe" pitchFamily="49" charset="-127"/>
            </a:endParaRPr>
          </a:p>
        </p:txBody>
      </p:sp>
    </p:spTree>
  </p:cSld>
  <p:clrMapOvr>
    <a:masterClrMapping/>
  </p:clrMapOvr>
  <p:transition>
    <p:randomBar dir="vert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ea typeface="GungsuhChe" pitchFamily="49" charset="-127"/>
              </a:rPr>
              <a:t>Youth Module 1</a:t>
            </a:r>
            <a:br>
              <a:rPr lang="en-GB" dirty="0" smtClean="0">
                <a:ea typeface="GungsuhChe" pitchFamily="49" charset="-127"/>
              </a:rPr>
            </a:br>
            <a:r>
              <a:rPr lang="en-GB" dirty="0" smtClean="0">
                <a:ea typeface="GungsuhChe" pitchFamily="49" charset="-127"/>
              </a:rPr>
              <a:t>Developing the Environment</a:t>
            </a:r>
            <a:endParaRPr lang="en-GB" dirty="0">
              <a:ea typeface="GungsuhChe" pitchFamily="49" charset="-127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5800" y="2819400"/>
            <a:ext cx="7772400" cy="2351087"/>
          </a:xfrm>
        </p:spPr>
        <p:txBody>
          <a:bodyPr>
            <a:norm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ea typeface="GungsuhChe" pitchFamily="49" charset="-127"/>
              </a:rPr>
              <a:t>Design practices where players are challenged physically (running, changing pace, changing direction, etc).</a:t>
            </a:r>
          </a:p>
          <a:p>
            <a:pPr algn="ctr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ea typeface="GungsuhChe" pitchFamily="49" charset="-127"/>
              </a:rPr>
              <a:t>Make adjustments according to the players’ ability</a:t>
            </a:r>
          </a:p>
          <a:p>
            <a:pPr algn="ctr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ea typeface="GungsuhChe" pitchFamily="49" charset="-127"/>
              </a:rPr>
              <a:t>Give the players different ways to achieve the same outcome</a:t>
            </a:r>
          </a:p>
          <a:p>
            <a:pPr algn="ctr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ea typeface="GungsuhChe" pitchFamily="49" charset="-127"/>
              </a:rPr>
              <a:t>Provide feedback which supports development</a:t>
            </a:r>
          </a:p>
          <a:p>
            <a:pPr algn="ctr">
              <a:buFont typeface="Arial" pitchFamily="34" charset="0"/>
              <a:buChar char="•"/>
            </a:pP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Bar dir="vert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latin typeface="+mn-lt"/>
                <a:ea typeface="GungsuhChe" pitchFamily="49" charset="-127"/>
              </a:rPr>
              <a:t>Youth Module 2</a:t>
            </a:r>
            <a:br>
              <a:rPr lang="en-GB" dirty="0" smtClean="0">
                <a:latin typeface="+mn-lt"/>
                <a:ea typeface="GungsuhChe" pitchFamily="49" charset="-127"/>
              </a:rPr>
            </a:br>
            <a:r>
              <a:rPr lang="en-GB" dirty="0" smtClean="0">
                <a:latin typeface="+mn-lt"/>
                <a:ea typeface="GungsuhChe" pitchFamily="49" charset="-127"/>
              </a:rPr>
              <a:t>Developing the Practice</a:t>
            </a:r>
            <a:endParaRPr lang="en-GB" dirty="0">
              <a:latin typeface="+mn-lt"/>
              <a:ea typeface="GungsuhChe" pitchFamily="49" charset="-127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5800" y="2514600"/>
            <a:ext cx="7772400" cy="2655887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  <a:ea typeface="GungsuhChe" pitchFamily="49" charset="-127"/>
              </a:rPr>
              <a:t>How we develop the practice is supported by Long Term Player Development (LTPD). 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ea typeface="GungsuhChe" pitchFamily="49" charset="-127"/>
              </a:rPr>
              <a:t>LTPD allows us to recognise the individual needs of our players and meet those needs through the design of our sessions.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ea typeface="GungsuhChe" pitchFamily="49" charset="-127"/>
              </a:rPr>
              <a:t>To develop the appropriate practice, we need to understand the mechanics of the player and elements which effect them.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n-GB" dirty="0" smtClean="0">
                <a:solidFill>
                  <a:schemeClr val="tx1"/>
                </a:solidFill>
                <a:latin typeface="GungsuhChe" pitchFamily="49" charset="-127"/>
                <a:ea typeface="GungsuhChe" pitchFamily="49" charset="-127"/>
              </a:rPr>
              <a:t>                                          </a:t>
            </a:r>
          </a:p>
          <a:p>
            <a:pPr algn="ctr">
              <a:buFont typeface="Arial" pitchFamily="34" charset="0"/>
              <a:buChar char="•"/>
            </a:pP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Bar dir="vert"/>
    <p:sndAc>
      <p:stSnd>
        <p:snd r:embed="rId3" name="laser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latin typeface="+mn-lt"/>
                <a:ea typeface="GungsuhChe" pitchFamily="49" charset="-127"/>
              </a:rPr>
              <a:t>Youth Module 3</a:t>
            </a:r>
            <a:br>
              <a:rPr lang="en-GB" dirty="0" smtClean="0">
                <a:latin typeface="+mn-lt"/>
                <a:ea typeface="GungsuhChe" pitchFamily="49" charset="-127"/>
              </a:rPr>
            </a:br>
            <a:r>
              <a:rPr lang="en-GB" dirty="0" smtClean="0">
                <a:latin typeface="+mn-lt"/>
                <a:ea typeface="GungsuhChe" pitchFamily="49" charset="-127"/>
              </a:rPr>
              <a:t>Developing the Player</a:t>
            </a:r>
            <a:endParaRPr lang="en-GB" dirty="0">
              <a:latin typeface="+mn-lt"/>
              <a:ea typeface="GungsuhChe" pitchFamily="49" charset="-127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5800" y="2819400"/>
            <a:ext cx="7772400" cy="1524000"/>
          </a:xfrm>
        </p:spPr>
        <p:txBody>
          <a:bodyPr>
            <a:normAutofit/>
          </a:bodyPr>
          <a:lstStyle/>
          <a:p>
            <a:pPr algn="ctr"/>
            <a:endParaRPr lang="en-GB" dirty="0" smtClean="0">
              <a:solidFill>
                <a:schemeClr val="tx1"/>
              </a:solidFill>
              <a:ea typeface="GungsuhChe" pitchFamily="49" charset="-127"/>
            </a:endParaRPr>
          </a:p>
          <a:p>
            <a:pPr algn="ctr"/>
            <a:endParaRPr lang="en-GB" dirty="0" smtClean="0">
              <a:solidFill>
                <a:schemeClr val="tx1"/>
              </a:solidFill>
              <a:ea typeface="GungsuhChe" pitchFamily="49" charset="-127"/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  <a:ea typeface="GungsuhChe" pitchFamily="49" charset="-127"/>
              </a:rPr>
              <a:t>My Example Practice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algn="ctr">
              <a:buFont typeface="Arial" pitchFamily="34" charset="0"/>
              <a:buChar char="•"/>
            </a:pP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Bar dir="vert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gET3OEcItw0LwzTjCKObQV-0gogIAV1qJicctcQb71KcGX2Yz-ge5lHSU2Wk4CHq0DFqidqqEC2CKzpkF6oqX4NiDPrCdud9iv2pogYN3bT35IHbMigUh8PhhpLperGvq5lHuLjYEhavl19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828800"/>
            <a:ext cx="2286000" cy="32004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57400" y="3810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Turning</a:t>
            </a:r>
          </a:p>
          <a:p>
            <a:pPr algn="ctr"/>
            <a:r>
              <a:rPr lang="en-GB" dirty="0" smtClean="0"/>
              <a:t>The ‘Whole, Part Whole’ Approach’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1371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Whole Practice</a:t>
            </a:r>
            <a:endParaRPr lang="en-GB" dirty="0"/>
          </a:p>
        </p:txBody>
      </p:sp>
      <p:pic>
        <p:nvPicPr>
          <p:cNvPr id="1028" name="Picture 4" descr="https://lh6.googleusercontent.com/zvVdruZ0Uj6L7UmbS1sGbUSFM9YhJIOuEup6jDxzxDSWAnEM1_7fps3-c-Cqtl0mgYlsJucr4d9uLh25PTKq2k2NVQo7HLjaaxoLjDtupLY6cjAAzrAC7AXV4tuiRP4v1qebVy60b7h7WAY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1828800"/>
            <a:ext cx="2362200" cy="3200400"/>
          </a:xfrm>
          <a:prstGeom prst="rect">
            <a:avLst/>
          </a:prstGeom>
          <a:noFill/>
        </p:spPr>
      </p:pic>
      <p:pic>
        <p:nvPicPr>
          <p:cNvPr id="11" name="Picture 2" descr="https://lh3.googleusercontent.com/gET3OEcItw0LwzTjCKObQV-0gogIAV1qJicctcQb71KcGX2Yz-ge5lHSU2Wk4CHq0DFqidqqEC2CKzpkF6oqX4NiDPrCdud9iv2pogYN3bT35IHbMigUh8PhhpLperGvq5lHuLjYEhavl19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828800"/>
            <a:ext cx="2286000" cy="32004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657600" y="1371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Part Practice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477000" y="1371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Whole Practice</a:t>
            </a:r>
            <a:endParaRPr lang="en-GB" dirty="0"/>
          </a:p>
        </p:txBody>
      </p:sp>
    </p:spTree>
  </p:cSld>
  <p:clrMapOvr>
    <a:masterClrMapping/>
  </p:clrMapOvr>
  <p:transition>
    <p:randomBar dir="vert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2819400"/>
          <a:ext cx="8686800" cy="3200400"/>
        </p:xfrm>
        <a:graphic>
          <a:graphicData uri="http://schemas.openxmlformats.org/drawingml/2006/table">
            <a:tbl>
              <a:tblPr/>
              <a:tblGrid>
                <a:gridCol w="1668390"/>
                <a:gridCol w="1668390"/>
                <a:gridCol w="1681424"/>
                <a:gridCol w="1668390"/>
                <a:gridCol w="2000206"/>
              </a:tblGrid>
              <a:tr h="40129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Time</a:t>
                      </a:r>
                      <a:endParaRPr lang="en-GB" sz="1000" dirty="0"/>
                    </a:p>
                  </a:txBody>
                  <a:tcPr marL="26431" marR="26431" marT="26431" marB="26431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Set-Up</a:t>
                      </a:r>
                      <a:endParaRPr lang="en-GB" sz="1000" dirty="0"/>
                    </a:p>
                  </a:txBody>
                  <a:tcPr marL="26431" marR="26431" marT="26431" marB="26431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Belleza"/>
                        </a:rPr>
                        <a:t>Increase Difficulty</a:t>
                      </a:r>
                      <a:endParaRPr lang="en-GB" sz="1000"/>
                    </a:p>
                  </a:txBody>
                  <a:tcPr marL="26431" marR="26431" marT="26431" marB="26431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latin typeface="Belleza"/>
                        </a:rPr>
                        <a:t>Reduce Difficulty</a:t>
                      </a:r>
                      <a:endParaRPr lang="en-GB" sz="1000"/>
                    </a:p>
                  </a:txBody>
                  <a:tcPr marL="26431" marR="26431" marT="26431" marB="26431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Learning Points</a:t>
                      </a:r>
                      <a:endParaRPr lang="en-GB" sz="1000" dirty="0"/>
                    </a:p>
                  </a:txBody>
                  <a:tcPr marL="26431" marR="26431" marT="26431" marB="26431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9910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Belleza"/>
                        </a:rPr>
                        <a:t>15 minutes</a:t>
                      </a:r>
                      <a:endParaRPr lang="en-GB" sz="1000"/>
                    </a:p>
                  </a:txBody>
                  <a:tcPr marL="26431" marR="26431" marT="26431" marB="26431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Belleza"/>
                        </a:rPr>
                        <a:t>Field divided into thirds. Players matched up evenly. Cannot travel out of their third.</a:t>
                      </a:r>
                      <a:endParaRPr lang="en-GB" sz="1000"/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Belleza"/>
                        </a:rPr>
                        <a:t>Players in possession must look for opportunities to turn successfully. </a:t>
                      </a:r>
                      <a:endParaRPr lang="en-GB" sz="1000"/>
                    </a:p>
                  </a:txBody>
                  <a:tcPr marL="26431" marR="26431" marT="26431" marB="26431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Must complete a  turn before taking a shot on goal.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Must complete turn within 5 seconds</a:t>
                      </a:r>
                    </a:p>
                  </a:txBody>
                  <a:tcPr marL="26431" marR="26431" marT="26431" marB="26431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Belleza"/>
                        </a:rPr>
                        <a:t>Larger area.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latin typeface="Belleza"/>
                        </a:rPr>
                        <a:t>Introduce passive  defending</a:t>
                      </a:r>
                    </a:p>
                  </a:txBody>
                  <a:tcPr marL="26431" marR="26431" marT="26431" marB="26431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Keep the ball close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use a variety of surfaces of the ball and your foot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get upper body lower to the ground to help shield the ball.</a:t>
                      </a:r>
                    </a:p>
                  </a:txBody>
                  <a:tcPr marL="26431" marR="26431" marT="26431" marB="26431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5514201"/>
            <a:ext cx="18473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-228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oaching Equipme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685800"/>
            <a:ext cx="4114800" cy="17430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4600" y="2286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The Set-Up</a:t>
            </a:r>
            <a:endParaRPr lang="en-GB" b="1" dirty="0"/>
          </a:p>
        </p:txBody>
      </p:sp>
    </p:spTree>
  </p:cSld>
  <p:clrMapOvr>
    <a:masterClrMapping/>
  </p:clrMapOvr>
  <p:transition>
    <p:randomBar dir="vert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2209800"/>
          <a:ext cx="8686800" cy="3468811"/>
        </p:xfrm>
        <a:graphic>
          <a:graphicData uri="http://schemas.openxmlformats.org/drawingml/2006/table">
            <a:tbl>
              <a:tblPr/>
              <a:tblGrid>
                <a:gridCol w="3187817"/>
                <a:gridCol w="5498983"/>
              </a:tblGrid>
              <a:tr h="53409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Challenges Relating to the Coaching Topic</a:t>
                      </a:r>
                      <a:endParaRPr lang="en-GB" sz="1800" dirty="0"/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Challenges Relating to the Individual Player</a:t>
                      </a:r>
                      <a:endParaRPr lang="en-GB" sz="1800" dirty="0"/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6174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Try to recognise when you should Turn and when you should not Turn</a:t>
                      </a:r>
                      <a:endParaRPr lang="en-GB" sz="1800" dirty="0"/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Try to shield / protect the ball if you cannot Turn</a:t>
                      </a:r>
                      <a:endParaRPr lang="en-GB" sz="1800" dirty="0"/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97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Belleza"/>
                        </a:rPr>
                        <a:t>Try to recognise where you should Turn and when you should not Turn</a:t>
                      </a:r>
                      <a:endParaRPr lang="en-GB" sz="1800"/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Belleza"/>
                        </a:rPr>
                        <a:t>Try to receive the ball with the foot which is further away from the oncoming defender</a:t>
                      </a:r>
                      <a:endParaRPr lang="en-GB" sz="1800"/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8938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Belleza"/>
                        </a:rPr>
                        <a:t>Try to sneak a look at the defender behind you just before you receive the ball</a:t>
                      </a:r>
                      <a:endParaRPr lang="en-GB" sz="1800"/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Belleza"/>
                        </a:rPr>
                        <a:t>Try to pass to feet</a:t>
                      </a:r>
                      <a:endParaRPr lang="en-GB" sz="1800" dirty="0"/>
                    </a:p>
                  </a:txBody>
                  <a:tcPr marL="47477" marR="47477" marT="47477" marB="47477">
                    <a:lnL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2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33600" y="11430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Providing Challenges</a:t>
            </a:r>
            <a:endParaRPr lang="en-GB" b="1" dirty="0"/>
          </a:p>
        </p:txBody>
      </p:sp>
    </p:spTree>
  </p:cSld>
  <p:clrMapOvr>
    <a:masterClrMapping/>
  </p:clrMapOvr>
  <p:transition>
    <p:randomBar dir="vert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My Tips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GB" sz="2400" b="1" dirty="0" smtClean="0"/>
              <a:t>Problem Solving: </a:t>
            </a:r>
            <a:r>
              <a:rPr lang="en-GB" sz="2400" dirty="0" smtClean="0"/>
              <a:t>Give players an opportunity to work together to solve game-related issues. I almost always introduce a ‘half time’.</a:t>
            </a:r>
          </a:p>
          <a:p>
            <a:pPr algn="ctr">
              <a:buNone/>
            </a:pPr>
            <a:r>
              <a:rPr lang="en-GB" sz="2400" b="1" dirty="0" smtClean="0"/>
              <a:t>Position Appreciation: </a:t>
            </a:r>
            <a:r>
              <a:rPr lang="en-GB" sz="2400" dirty="0" smtClean="0"/>
              <a:t>Consider playing players in a variety of positions.</a:t>
            </a:r>
          </a:p>
          <a:p>
            <a:pPr algn="ctr">
              <a:buNone/>
            </a:pPr>
            <a:r>
              <a:rPr lang="en-GB" sz="2400" b="1" dirty="0" smtClean="0"/>
              <a:t>Learning Through Mistakes: </a:t>
            </a:r>
            <a:r>
              <a:rPr lang="en-GB" sz="2400" dirty="0" smtClean="0"/>
              <a:t>Allow players to take risks and learn through mistakes. I tend to provide a mixture of public and private praise when this occurs. But, if the mistake is regular, I consider stepping in to coach or taking the player aside to re-</a:t>
            </a:r>
            <a:r>
              <a:rPr lang="en-GB" sz="2400" dirty="0" smtClean="0"/>
              <a:t>e</a:t>
            </a:r>
            <a:r>
              <a:rPr lang="en-GB" sz="2400" dirty="0" smtClean="0"/>
              <a:t>nforce how we would reduce the mistake reoccurring.</a:t>
            </a:r>
          </a:p>
          <a:p>
            <a:pPr algn="ctr">
              <a:buNone/>
            </a:pPr>
            <a:r>
              <a:rPr lang="en-GB" sz="2400" b="1" dirty="0" smtClean="0"/>
              <a:t>Learning Through Games: </a:t>
            </a:r>
            <a:r>
              <a:rPr lang="en-GB" sz="2400" dirty="0" smtClean="0"/>
              <a:t>I am trying more an more to increase the variety of games which I deliver. But, I have to monitor the quality, just to ensure we aren’t playing games for the sake of playing games. The learning outcomes need to be a priority. </a:t>
            </a:r>
            <a:endParaRPr lang="en-GB" sz="2400" b="1" dirty="0" smtClean="0"/>
          </a:p>
          <a:p>
            <a:pPr algn="ctr">
              <a:buNone/>
            </a:pP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895600" y="58674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www.ImmersedintheGame.org</a:t>
            </a:r>
            <a:endParaRPr lang="en-GB" dirty="0"/>
          </a:p>
        </p:txBody>
      </p:sp>
    </p:spTree>
  </p:cSld>
  <p:clrMapOvr>
    <a:masterClrMapping/>
  </p:clrMapOvr>
  <p:transition>
    <p:randomBar dir="vert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1643</TotalTime>
  <Words>774</Words>
  <Application>Microsoft Office PowerPoint</Application>
  <PresentationFormat>On-screen Show (4:3)</PresentationFormat>
  <Paragraphs>79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Youth Modules 1 to 3</vt:lpstr>
      <vt:lpstr>I Need to Understand My Players</vt:lpstr>
      <vt:lpstr>Slide 3</vt:lpstr>
      <vt:lpstr>Youth Module 1 Developing the Environment</vt:lpstr>
      <vt:lpstr>Youth Module 2 Developing the Practice</vt:lpstr>
      <vt:lpstr>Youth Module 3 Developing the Player</vt:lpstr>
      <vt:lpstr>Slide 7</vt:lpstr>
      <vt:lpstr>Slide 8</vt:lpstr>
      <vt:lpstr>Slide 9</vt:lpstr>
      <vt:lpstr>My Tips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Youth Modules 1 to 3</dc:title>
  <dc:creator>Helen Lorraine Nkwocha</dc:creator>
  <cp:lastModifiedBy>Helen</cp:lastModifiedBy>
  <cp:revision>27</cp:revision>
  <dcterms:created xsi:type="dcterms:W3CDTF">2006-08-16T00:00:00Z</dcterms:created>
  <dcterms:modified xsi:type="dcterms:W3CDTF">2015-05-21T00:12:42Z</dcterms:modified>
</cp:coreProperties>
</file>